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57" r:id="rId10"/>
  </p:sldIdLst>
  <p:sldSz cx="12192000" cy="6858000"/>
  <p:notesSz cx="6888163" cy="100218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\TB\TB%202562\TB%20anal\TB%2062%2009\5&#3585;&#3618;62%20SP\TB%20SP%205&#3585;&#3618;6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838703999280263E-2"/>
          <c:y val="7.1413929345706298E-2"/>
          <c:w val="0.95032259200143943"/>
          <c:h val="0.67786234645621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Sheet1!$C$27</c:f>
              <c:strCache>
                <c:ptCount val="1"/>
                <c:pt idx="0">
                  <c:v>รักษาสำเร็จ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Sheet1!$B$28:$B$35</c:f>
              <c:strCache>
                <c:ptCount val="8"/>
                <c:pt idx="0">
                  <c:v>อุดรธานี</c:v>
                </c:pt>
                <c:pt idx="1">
                  <c:v>สกลนคร</c:v>
                </c:pt>
                <c:pt idx="2">
                  <c:v>นครพนม</c:v>
                </c:pt>
                <c:pt idx="3">
                  <c:v>หนองคาย</c:v>
                </c:pt>
                <c:pt idx="4">
                  <c:v>หนองบัวลำภู</c:v>
                </c:pt>
                <c:pt idx="5">
                  <c:v>เลย</c:v>
                </c:pt>
                <c:pt idx="6">
                  <c:v>บึงกาฬ</c:v>
                </c:pt>
                <c:pt idx="7">
                  <c:v>เขต8</c:v>
                </c:pt>
              </c:strCache>
            </c:strRef>
          </c:cat>
          <c:val>
            <c:numRef>
              <c:f>Sheet1!$C$28:$C$35</c:f>
              <c:numCache>
                <c:formatCode>General</c:formatCode>
                <c:ptCount val="8"/>
                <c:pt idx="0">
                  <c:v>76.56</c:v>
                </c:pt>
                <c:pt idx="1">
                  <c:v>75</c:v>
                </c:pt>
                <c:pt idx="2">
                  <c:v>68.38</c:v>
                </c:pt>
                <c:pt idx="3">
                  <c:v>77.69</c:v>
                </c:pt>
                <c:pt idx="4">
                  <c:v>85.19</c:v>
                </c:pt>
                <c:pt idx="5">
                  <c:v>82.11</c:v>
                </c:pt>
                <c:pt idx="6">
                  <c:v>77.03</c:v>
                </c:pt>
                <c:pt idx="7">
                  <c:v>76.81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54-4DDC-BD51-91D119EC9452}"/>
            </c:ext>
          </c:extLst>
        </c:ser>
        <c:ser>
          <c:idx val="1"/>
          <c:order val="1"/>
          <c:tx>
            <c:strRef>
              <c:f>Sheet1!$D$27</c:f>
              <c:strCache>
                <c:ptCount val="1"/>
                <c:pt idx="0">
                  <c:v>เสียชีวิต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Sheet1!$B$28:$B$35</c:f>
              <c:strCache>
                <c:ptCount val="8"/>
                <c:pt idx="0">
                  <c:v>อุดรธานี</c:v>
                </c:pt>
                <c:pt idx="1">
                  <c:v>สกลนคร</c:v>
                </c:pt>
                <c:pt idx="2">
                  <c:v>นครพนม</c:v>
                </c:pt>
                <c:pt idx="3">
                  <c:v>หนองคาย</c:v>
                </c:pt>
                <c:pt idx="4">
                  <c:v>หนองบัวลำภู</c:v>
                </c:pt>
                <c:pt idx="5">
                  <c:v>เลย</c:v>
                </c:pt>
                <c:pt idx="6">
                  <c:v>บึงกาฬ</c:v>
                </c:pt>
                <c:pt idx="7">
                  <c:v>เขต8</c:v>
                </c:pt>
              </c:strCache>
            </c:strRef>
          </c:cat>
          <c:val>
            <c:numRef>
              <c:f>Sheet1!$D$28:$D$35</c:f>
              <c:numCache>
                <c:formatCode>General</c:formatCode>
                <c:ptCount val="8"/>
                <c:pt idx="0">
                  <c:v>4.75</c:v>
                </c:pt>
                <c:pt idx="1">
                  <c:v>9.3000000000000007</c:v>
                </c:pt>
                <c:pt idx="2">
                  <c:v>8.09</c:v>
                </c:pt>
                <c:pt idx="3">
                  <c:v>10</c:v>
                </c:pt>
                <c:pt idx="4">
                  <c:v>1.85</c:v>
                </c:pt>
                <c:pt idx="5">
                  <c:v>2.11</c:v>
                </c:pt>
                <c:pt idx="6">
                  <c:v>4.05</c:v>
                </c:pt>
                <c:pt idx="7">
                  <c:v>5.99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54-4DDC-BD51-91D119EC9452}"/>
            </c:ext>
          </c:extLst>
        </c:ser>
        <c:ser>
          <c:idx val="2"/>
          <c:order val="2"/>
          <c:tx>
            <c:strRef>
              <c:f>Sheet1!$E$27</c:f>
              <c:strCache>
                <c:ptCount val="1"/>
                <c:pt idx="0">
                  <c:v>ขาดยา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layout>
                <c:manualLayout>
                  <c:x val="1.6666666666666653E-2"/>
                  <c:y val="3.14457567804023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454-4DDC-BD51-91D119EC9452}"/>
                </c:ext>
              </c:extLst>
            </c:dLbl>
            <c:dLbl>
              <c:idx val="1"/>
              <c:layout>
                <c:manualLayout>
                  <c:x val="1.944444444444442E-2"/>
                  <c:y val="7.55723242927967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454-4DDC-BD51-91D119EC9452}"/>
                </c:ext>
              </c:extLst>
            </c:dLbl>
            <c:dLbl>
              <c:idx val="2"/>
              <c:layout>
                <c:manualLayout>
                  <c:x val="1.6666666666666614E-2"/>
                  <c:y val="1.483978565179344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680446194225726E-2"/>
                      <c:h val="7.863444152814230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D454-4DDC-BD51-91D119EC9452}"/>
                </c:ext>
              </c:extLst>
            </c:dLbl>
            <c:dLbl>
              <c:idx val="3"/>
              <c:layout>
                <c:manualLayout>
                  <c:x val="1.1111111111111112E-2"/>
                  <c:y val="1.94327792359287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454-4DDC-BD51-91D119EC9452}"/>
                </c:ext>
              </c:extLst>
            </c:dLbl>
            <c:dLbl>
              <c:idx val="4"/>
              <c:layout>
                <c:manualLayout>
                  <c:x val="1.1111111111111112E-2"/>
                  <c:y val="-8.487556272013328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454-4DDC-BD51-91D119EC9452}"/>
                </c:ext>
              </c:extLst>
            </c:dLbl>
            <c:dLbl>
              <c:idx val="5"/>
              <c:layout>
                <c:manualLayout>
                  <c:x val="8.3333333333333332E-3"/>
                  <c:y val="4.629629629629629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454-4DDC-BD51-91D119EC9452}"/>
                </c:ext>
              </c:extLst>
            </c:dLbl>
            <c:dLbl>
              <c:idx val="6"/>
              <c:layout>
                <c:manualLayout>
                  <c:x val="2.5000000000000001E-2"/>
                  <c:y val="3.412073490813639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454-4DDC-BD51-91D119EC9452}"/>
                </c:ext>
              </c:extLst>
            </c:dLbl>
            <c:dLbl>
              <c:idx val="7"/>
              <c:layout>
                <c:manualLayout>
                  <c:x val="1.9444444444444445E-2"/>
                  <c:y val="2.189195100612423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454-4DDC-BD51-91D119EC945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Sheet1!$B$28:$B$35</c:f>
              <c:strCache>
                <c:ptCount val="8"/>
                <c:pt idx="0">
                  <c:v>อุดรธานี</c:v>
                </c:pt>
                <c:pt idx="1">
                  <c:v>สกลนคร</c:v>
                </c:pt>
                <c:pt idx="2">
                  <c:v>นครพนม</c:v>
                </c:pt>
                <c:pt idx="3">
                  <c:v>หนองคาย</c:v>
                </c:pt>
                <c:pt idx="4">
                  <c:v>หนองบัวลำภู</c:v>
                </c:pt>
                <c:pt idx="5">
                  <c:v>เลย</c:v>
                </c:pt>
                <c:pt idx="6">
                  <c:v>บึงกาฬ</c:v>
                </c:pt>
                <c:pt idx="7">
                  <c:v>เขต8</c:v>
                </c:pt>
              </c:strCache>
            </c:strRef>
          </c:cat>
          <c:val>
            <c:numRef>
              <c:f>Sheet1!$E$28:$E$35</c:f>
              <c:numCache>
                <c:formatCode>General</c:formatCode>
                <c:ptCount val="8"/>
                <c:pt idx="0">
                  <c:v>6.23</c:v>
                </c:pt>
                <c:pt idx="1">
                  <c:v>0.57999999999999996</c:v>
                </c:pt>
                <c:pt idx="2">
                  <c:v>2.94</c:v>
                </c:pt>
                <c:pt idx="3">
                  <c:v>3.85</c:v>
                </c:pt>
                <c:pt idx="4">
                  <c:v>0</c:v>
                </c:pt>
                <c:pt idx="5">
                  <c:v>0</c:v>
                </c:pt>
                <c:pt idx="6">
                  <c:v>6.76</c:v>
                </c:pt>
                <c:pt idx="7">
                  <c:v>3.42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454-4DDC-BD51-91D119EC945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4878144"/>
        <c:axId val="164878560"/>
      </c:barChart>
      <c:catAx>
        <c:axId val="16487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64878560"/>
        <c:crosses val="autoZero"/>
        <c:auto val="1"/>
        <c:lblAlgn val="ctr"/>
        <c:lblOffset val="100"/>
        <c:noMultiLvlLbl val="0"/>
      </c:catAx>
      <c:valAx>
        <c:axId val="16487856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4878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1529102266651756"/>
          <c:y val="3.9968796662510714E-2"/>
          <c:w val="0.26038536084662822"/>
          <c:h val="0.10955622658407801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th-TH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05/09/62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05" y="2154736"/>
            <a:ext cx="10515600" cy="1325563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 Plan </a:t>
            </a:r>
            <a:r>
              <a:rPr lang="th-T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สาขาวัณโรค</a:t>
            </a:r>
            <a:br>
              <a:rPr lang="th-T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th-T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เขตสุขภาพที่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th-T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อุดรธานี</a:t>
            </a:r>
            <a:endParaRPr lang="th-TH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83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2188"/>
            <a:ext cx="12192000" cy="688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071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770"/>
            <a:ext cx="12191999" cy="690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99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29858"/>
            <a:ext cx="12192000" cy="691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5525" y="-130629"/>
            <a:ext cx="12517525" cy="698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00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39429"/>
            <a:ext cx="12100559" cy="683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466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3"/>
            <a:ext cx="12191999" cy="685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11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th-TH" b="1" dirty="0" smtClean="0"/>
              <a:t>ผลการดำเนินวัณโรค เขตสุขภาพที่ </a:t>
            </a:r>
            <a:r>
              <a:rPr lang="en-US" b="1" dirty="0" smtClean="0"/>
              <a:t>8 </a:t>
            </a:r>
            <a:r>
              <a:rPr lang="th-TH" b="1" dirty="0" smtClean="0"/>
              <a:t>อุดรธานี</a:t>
            </a:r>
            <a:endParaRPr lang="th-TH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</a:t>
            </a:r>
            <a:r>
              <a:rPr lang="th-TH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ครอบคลุมการรักษาผู้ป่วยวัณโรครายใหม่และกลับเป็นซ้ำ </a:t>
            </a:r>
            <a:endParaRPr lang="th-TH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TB treatment Coverage</a:t>
            </a:r>
            <a:r>
              <a:rPr lang="th-TH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th-T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เท่ากับ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47.08%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Success Rate </a:t>
            </a:r>
            <a:r>
              <a:rPr lang="th-T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เท่ากับ </a:t>
            </a:r>
            <a:r>
              <a:rPr lang="th-TH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76.81</a:t>
            </a:r>
            <a:r>
              <a:rPr lang="th-TH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en-US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อัตราการเสียชีวิต เท่ากับ 5.99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th-TH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อัตราการขาดยา เท่ากับ </a:t>
            </a:r>
            <a:r>
              <a:rPr lang="th-TH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3.42</a:t>
            </a:r>
            <a:r>
              <a:rPr lang="th-TH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th-TH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76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1041147" y="-10505"/>
            <a:ext cx="11110519" cy="749356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ts val="1700"/>
              </a:lnSpc>
            </a:pPr>
            <a:r>
              <a:rPr lang="th-TH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 </a:t>
            </a:r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th-TH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การควบคุมป้องกันวัณโรค</a:t>
            </a:r>
            <a:endParaRPr lang="th-TH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97045" y="791562"/>
            <a:ext cx="11373139" cy="4880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4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400" b="1" dirty="0" smtClean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sz="16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4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711276"/>
              </p:ext>
            </p:extLst>
          </p:nvPr>
        </p:nvGraphicFramePr>
        <p:xfrm>
          <a:off x="770920" y="3291192"/>
          <a:ext cx="11394954" cy="441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897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056709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4367348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441085">
                <a:tc>
                  <a:txBody>
                    <a:bodyPr/>
                    <a:lstStyle/>
                    <a:p>
                      <a:pPr algn="l">
                        <a:lnSpc>
                          <a:spcPts val="1700"/>
                        </a:lnSpc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1: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ลดการเสียชีวิต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:</a:t>
                      </a:r>
                      <a:r>
                        <a:rPr lang="th-TH" sz="16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ลดการขาดยา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Strategy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th-TH" sz="16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: พํฒนาคุณภาพและระบบกำกับติดตามดูแลรักษาผู้ป่วยวัณโรค</a:t>
                      </a:r>
                      <a:endParaRPr lang="th-TH" sz="16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575446"/>
              </p:ext>
            </p:extLst>
          </p:nvPr>
        </p:nvGraphicFramePr>
        <p:xfrm>
          <a:off x="797046" y="5364467"/>
          <a:ext cx="11325956" cy="147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1811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717074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756263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730808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268730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1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 cohort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 : 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 เดือน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)</a:t>
                      </a:r>
                      <a:endParaRPr lang="th-TH" sz="1600" b="1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 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 cohort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 : 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 เดือน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3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 cohort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 : 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9 เดือน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 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 cohort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4: </a:t>
                      </a:r>
                      <a:r>
                        <a:rPr lang="th-TH" sz="16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12 เดือน</a:t>
                      </a:r>
                      <a:r>
                        <a:rPr lang="th-TH" sz="16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)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533869"/>
                  </a:ext>
                </a:extLst>
              </a:tr>
              <a:tr h="622089">
                <a:tc rowSpan="2"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1.Situation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analysis : 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วิเคราะห์สถานการณ์ ขนาดและความรุนแรงของปัญหา กลุ่มเสี่ยง/กลุ่มเป้าหมาย พิ้นที่ เป้าหมายช่องว่างและปัญหาอุปสรรค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2.Planning จัดทำแผนงานเพื่อลดการเสียชีวิต การขาดยาและพัฒนาระบบการส่งต่อและติดตามผลการรักษา</a:t>
                      </a:r>
                      <a:endParaRPr lang="th-TH" sz="16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Monitoring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กำกับและติดตามการดำเนินงานมาตรการตามแผนงาน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Monitoring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กำกับและติดตามการดำเนินงานมาตรการตามแผนงาน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Evaluation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อัตราความสำเร็จการรักษาผู้ป่วยวัณโรครายใหม่ ≥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88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  <a:tr h="518416">
                <a:tc vMerge="1"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endParaRPr lang="th-TH" sz="14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-ตัวชี้วัดกำกับติดตามมาตรการ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: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ร้อยละความครอบคลุมการรักษาผู้ป่วยวัณโรครายใหม่และกลับเป็นซ้ำ (TB Treatment Coverage) ≥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87.5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-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อัตราการเสียชีวิต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≤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ร้อยละ 5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และอัตราขาดยาของผู้ป่วยวัณโรค เท่ากับ ไม่มีผู้ป่วยขาดยา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7050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8761834" y="150874"/>
            <a:ext cx="986971" cy="5805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Service</a:t>
            </a:r>
            <a:endParaRPr lang="en-US" sz="1600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4394" y="1332134"/>
            <a:ext cx="672476" cy="19350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51446" y="3736356"/>
            <a:ext cx="723331" cy="1587185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214206"/>
              </p:ext>
            </p:extLst>
          </p:nvPr>
        </p:nvGraphicFramePr>
        <p:xfrm>
          <a:off x="807511" y="3736357"/>
          <a:ext cx="11345844" cy="1609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1243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095897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4328704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1564307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2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1.เร่งรัดการตรวจคัดกรองและวินิจฉัยด้วยวิธีการ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Molecular และขึ้นทะเบียนรักษาทุกราย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2.ส่งตรวจเพาะเชื้อและทดสอบความไวทุกรายเพื่อหา MDR-TB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3.พัฒนาคุณภาพและประเมินมาตรฐานการดูแลรักษาผู้ป่วยวัณโรคในสถานพยาบาลให้ได้มาตรฐาน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 พัฒนานวัตกรรมและเทคโนโลยีการตรวจวินิจฉัยทางห้องปฏิบัติการทางด้านวัณโรค</a:t>
                      </a: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.Active Cade finding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ใน รพ. เน้นกลุ่มที่มีโรคร่วม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COPD </a:t>
                      </a:r>
                      <a:endParaRPr lang="th-TH" sz="1200" b="1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ให้กลุ่มเสี่ยง ต่อการแพ้ยา ควร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Admit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(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7-14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วัน) เช่น ผู้สูงอายุ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65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ปึขึ้นไป  โรคร่วม ฯ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1.ดูแลรักษาโดยผู้ป่วยเป็นศูนย์กลาง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(Patient Centered Care) ดูแลผู้ป่วยโดยมีพี่เลี้ยง (DOT) ทุกราย</a:t>
                      </a:r>
                      <a:endParaRPr lang="en-US" sz="1200" b="1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สร้างกลไกการมีส่วนร่วมของชุมชน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3.ใช้กลไก พชพ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และกลไกในระดับพื้นที่ ในการดูแลและการติดตามการรักษาผู้ป่วยวัณโรค ร่วมกับทีมสหวิชาชีพ เครือข่ายหน่วยงานภาคส่วนที่เกี่ยวข้องในพื้นที่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4.เยี่ยมบ้านตามเกณธ์มาตรฐานในทุกราย</a:t>
                      </a:r>
                      <a:endParaRPr lang="en-US" sz="1200" b="1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ใช้ TBCM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ในการกำกับ ติดตาม และส่งต่อผู้ป่วย</a:t>
                      </a:r>
                      <a:endParaRPr lang="th-TH" sz="1200" b="1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1.กำกับ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ติดตามและประเมินผลการรักษาผู้ป่วยวัณโรค (Monitoring and Evaluation) ใช้ระบบข้อมูลที่มีคุณภาพในการกำกับติดตามผู้ป่วยวัณโรค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2.พัฒนาเครือข่าย ระบบข้อมูลในการส่งต่อผู้ป่วยวัณโรคเพื่อการดูแลรักษาอย่างต่อเนื่อง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3.สนับสนุนการพัฒนาคุณภาพ ระบบบริการสุขภาพและคุณภาพของสถานพยาบาลในการให้บริการ ดูแลรักษาผู้ป่วยวัณโรค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QTB</a:t>
                      </a:r>
                      <a:endParaRPr lang="th-TH" sz="1200" b="1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.ดูแลรักษาตามมาตรฐาน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1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แนวทางการควบคุมวัณโรคแห่งชาติ</a:t>
                      </a:r>
                      <a:endParaRPr lang="th-TH" sz="1200" b="1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</a:t>
                      </a:r>
                      <a:endParaRPr lang="th-TH" sz="1200" b="1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25320" y="5364467"/>
            <a:ext cx="750626" cy="1493532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775946" y="1302656"/>
            <a:ext cx="5703231" cy="19698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สถานการณ์วัณโรคปอดรายใหม่ ปี 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มีร้อยละการครอบคลุมการรักษาผู้ป่วยวัณโรครายใหม่และกลับเป็นซ้ำ (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TB treatment Coverage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เท่ากับ 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47.08 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มีผลสำเร็จของการรักษา ร้อยละ 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76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.81 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และมีอัตราการเสียชีวิตระหว่างการรักษา ร้อยละ 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5.99 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และอัตราการขาดยา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42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ส่งผลให้อัตราความสำเร็จรักษาวัณโรคของเขตต่ำกว่าเป้าหมาย เนื่องจากปัจจัยสำคัญ 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ประการ คือ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)ผู้ป่วยวัณโรคเสียชีวิตระหว่างรักษาสูง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)การขาดนัดรับยาต่อเนื่อง ส่วนมาตราการ ติดตามประเมินผลการรักษา การพัฒนามาตรฐานระบบตรวจวินิจฉัย ป้องกัน ดูแลรักษาของสถานบริการสาธารณสุข และการนำผู้ติดเชื้อวัณโรคและผู้ป่วยวัณโรคเข้าถึงระบบบริการการรักษาที่ได้มาตรฐาน จะทำให้เกิดผลสำเร็จของการดูแลรักษาผู้ป่วยวัณโรค และยังเป็นการควบคุมโรค โดยตัดวงจรการแพร่กระจายเชื้อวัณโรค และป้องกันเชื้อวัณโรคดิ้อยา</a:t>
            </a:r>
            <a:endParaRPr lang="th-TH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77753" y="3298616"/>
            <a:ext cx="684262" cy="4062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1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ยุทธศาสตร์/</a:t>
            </a:r>
            <a:r>
              <a:rPr lang="en-US" sz="11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11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1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มาตการ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83932" y="782214"/>
            <a:ext cx="672476" cy="55865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2CF3868-BE39-488C-AE46-81B4A6D4041C}"/>
              </a:ext>
            </a:extLst>
          </p:cNvPr>
          <p:cNvSpPr/>
          <p:nvPr/>
        </p:nvSpPr>
        <p:spPr>
          <a:xfrm rot="696833">
            <a:off x="9878350" y="311396"/>
            <a:ext cx="2203416" cy="7795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</a:t>
            </a:r>
            <a:r>
              <a:rPr lang="th-TH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</a:t>
            </a:r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8</a:t>
            </a:r>
            <a:r>
              <a:rPr lang="th-TH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การพัฒนาตามโครงการพระราชดำริและพื้นที่เฉพาะ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3682" y="1070057"/>
            <a:ext cx="478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ตัวชี้วัด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2821" y="817945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เป้าหมาย</a:t>
            </a:r>
            <a:r>
              <a:rPr lang="en-US" sz="1200" dirty="0"/>
              <a:t>/</a:t>
            </a:r>
            <a:endParaRPr lang="th-TH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49488" y="267990"/>
            <a:ext cx="42351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 b="1" dirty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หลัก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: 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เขตสุขภาพที่ </a:t>
            </a:r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r>
              <a:rPr lang="th-TH" sz="16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อุดรธานี</a:t>
            </a:r>
            <a:endParaRPr lang="th-TH" sz="16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025684" y="75903"/>
            <a:ext cx="723900" cy="645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TH SarabunPSK" pitchFamily="34" charset="-34"/>
                <a:cs typeface="TH SarabunPSK" pitchFamily="34" charset="-34"/>
              </a:rPr>
              <a:t>PA-TB </a:t>
            </a:r>
            <a:r>
              <a:rPr lang="en-US" sz="1400" b="1" dirty="0" smtClean="0">
                <a:latin typeface="TH SarabunPSK" pitchFamily="34" charset="-34"/>
                <a:cs typeface="TH SarabunPSK" pitchFamily="34" charset="-34"/>
              </a:rPr>
              <a:t>2563</a:t>
            </a:r>
            <a:endParaRPr lang="en-US" sz="14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5696" y="811771"/>
            <a:ext cx="8561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>
                <a:latin typeface="TH SarabunPSK" pitchFamily="34" charset="-34"/>
                <a:cs typeface="TH SarabunPSK" pitchFamily="34" charset="-34"/>
              </a:rPr>
              <a:t>อัตราความสำเร็จการรักษาผู้ป่วยวัณโรคปอดรายใหม่ </a:t>
            </a:r>
            <a:r>
              <a:rPr lang="th-TH" b="1" dirty="0">
                <a:solidFill>
                  <a:srgbClr val="FF0000"/>
                </a:solidFill>
                <a:latin typeface="TH SarabunPSK" pitchFamily="34" charset="-34"/>
                <a:cs typeface="TH SarabunPSK" pitchFamily="34" charset="-34"/>
              </a:rPr>
              <a:t>(เป้าหมาย </a:t>
            </a:r>
            <a:r>
              <a:rPr lang="en-US" b="1" u="sng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&gt;</a:t>
            </a:r>
            <a:r>
              <a:rPr lang="th-TH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ร้อยละ </a:t>
            </a:r>
            <a:r>
              <a:rPr lang="en-US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88</a:t>
            </a:r>
            <a:r>
              <a:rPr lang="th-TH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b="1" dirty="0">
              <a:solidFill>
                <a:srgbClr val="FF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53782"/>
              </p:ext>
            </p:extLst>
          </p:nvPr>
        </p:nvGraphicFramePr>
        <p:xfrm>
          <a:off x="6498714" y="1304785"/>
          <a:ext cx="5624287" cy="1956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31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741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Angsana New</vt:lpstr>
      <vt:lpstr>Arial</vt:lpstr>
      <vt:lpstr>Calibri</vt:lpstr>
      <vt:lpstr>Calibri Light</vt:lpstr>
      <vt:lpstr>Cordia New</vt:lpstr>
      <vt:lpstr>Tahoma</vt:lpstr>
      <vt:lpstr>TH SarabunPSK</vt:lpstr>
      <vt:lpstr>Office Theme</vt:lpstr>
      <vt:lpstr>Service Plan สาขาวัณโรค เขตสุขภาพที่ 8 อุดรธานี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ผลการดำเนินวัณโรค เขตสุขภาพที่ 8 อุดรธานี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JOKER JOSTAR</cp:lastModifiedBy>
  <cp:revision>113</cp:revision>
  <cp:lastPrinted>2017-08-24T19:10:09Z</cp:lastPrinted>
  <dcterms:created xsi:type="dcterms:W3CDTF">2017-07-22T13:07:21Z</dcterms:created>
  <dcterms:modified xsi:type="dcterms:W3CDTF">2019-09-05T07:03:45Z</dcterms:modified>
</cp:coreProperties>
</file>